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embeddedFontLst>
    <p:embeddedFont>
      <p:font typeface="Big Shoulders Display ExtraBold" pitchFamily="2" charset="0"/>
      <p:bold r:id="rId20"/>
    </p:embeddedFont>
    <p:embeddedFont>
      <p:font typeface="Public Sans" pitchFamily="2" charset="0"/>
      <p:regular r:id="rId21"/>
      <p:bold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726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5486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AE7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dirty="0">
                <a:solidFill>
                  <a:srgbClr val="FFFFFF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MANUAL DE USO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0040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8BEB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Qué hace el sistema, módulo por módulo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3949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Venta · Operación en campo · Postventa · Inteligencia artificial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760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B949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Septiembre 2026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931152" y="2632617"/>
            <a:ext cx="4730191" cy="1867086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0" name="Image 0" descr="C:\Users\Usuario\AppData\Local\Temp\claude\C--Users-Usuario-OneDrive-Documentos-EcoIA-Service-AI\25a21611-c49c-466d-bd05-9f9f867d9494\scratchpad\img\dash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2650905"/>
            <a:ext cx="4693615" cy="18305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01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QUÉ ES ECOIA SERVICE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Gestión comercial, operativa y de postventa para empresas de seguridad electrónica.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1536192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481328"/>
            <a:ext cx="1536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Cámaras / CCTV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221992" y="1481328"/>
            <a:ext cx="928116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221992" y="1481328"/>
            <a:ext cx="928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Alarmas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87268" y="1481328"/>
            <a:ext cx="1796796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87268" y="1481328"/>
            <a:ext cx="17967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Control de acceso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221224" y="1481328"/>
            <a:ext cx="1883664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21224" y="1481328"/>
            <a:ext cx="1883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Intercomunicadores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242048" y="1481328"/>
            <a:ext cx="1796796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242048" y="1481328"/>
            <a:ext cx="17967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Cercos eléctricos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176004" y="1481328"/>
            <a:ext cx="75438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176004" y="1481328"/>
            <a:ext cx="7543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Redes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2402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57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EL RECORRIDO DE UN CLIENTE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051560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Lead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Consulta; si escribe por WhatsApp se crea solo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438362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35442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935442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2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1889722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Relevamiento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Copiloto arma el relevamiento técnico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825164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22244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3322244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3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3276524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Oportunidad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Cliente y negocio con valor y etapa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5211966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709046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709046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4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4663326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Cotización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 el catálogo; se acepta con firma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598768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095848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095848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5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6050128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Orden de trabajo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 programa en la agenda del técnico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7985570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7482650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748265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6</a:t>
            </a:r>
            <a:endParaRPr lang="en-US" sz="1800" dirty="0"/>
          </a:p>
        </p:txBody>
      </p:sp>
      <p:sp>
        <p:nvSpPr>
          <p:cNvPr id="41" name="Text 39"/>
          <p:cNvSpPr txBox="1"/>
          <p:nvPr/>
        </p:nvSpPr>
        <p:spPr>
          <a:xfrm>
            <a:off x="7436930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Trabajo en campo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Check-in, checklist, fotos y firma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9372371" y="2926080"/>
            <a:ext cx="838162" cy="0"/>
          </a:xfrm>
          <a:prstGeom prst="line">
            <a:avLst/>
          </a:prstGeom>
          <a:noFill/>
          <a:ln w="19050">
            <a:solidFill>
              <a:srgbClr val="D8DBD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869451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8869451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7</a:t>
            </a:r>
            <a:endParaRPr lang="en-US" sz="1800" dirty="0"/>
          </a:p>
        </p:txBody>
      </p:sp>
      <p:sp>
        <p:nvSpPr>
          <p:cNvPr id="45" name="Text 43"/>
          <p:cNvSpPr txBox="1"/>
          <p:nvPr/>
        </p:nvSpPr>
        <p:spPr>
          <a:xfrm>
            <a:off x="8823731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Instalación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Equipos e informe técnico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10256253" y="2697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10256253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8</a:t>
            </a:r>
            <a:endParaRPr lang="en-US" sz="1800" dirty="0"/>
          </a:p>
        </p:txBody>
      </p:sp>
      <p:sp>
        <p:nvSpPr>
          <p:cNvPr id="48" name="Text 46"/>
          <p:cNvSpPr txBox="1"/>
          <p:nvPr/>
        </p:nvSpPr>
        <p:spPr>
          <a:xfrm>
            <a:off x="10210533" y="3264408"/>
            <a:ext cx="124964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Postventa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Garantías, mantenimiento y reclamos</a:t>
            </a:r>
            <a:endParaRPr lang="en-US" sz="1150" dirty="0"/>
          </a:p>
        </p:txBody>
      </p:sp>
      <p:sp>
        <p:nvSpPr>
          <p:cNvPr id="49" name="Shape 47"/>
          <p:cNvSpPr/>
          <p:nvPr/>
        </p:nvSpPr>
        <p:spPr>
          <a:xfrm>
            <a:off x="548640" y="4846320"/>
            <a:ext cx="11094415" cy="1143000"/>
          </a:xfrm>
          <a:prstGeom prst="roundRect">
            <a:avLst>
              <a:gd name="adj" fmla="val 6400"/>
            </a:avLst>
          </a:prstGeom>
          <a:solidFill>
            <a:srgbClr val="181D20"/>
          </a:solidFill>
          <a:ln w="12700">
            <a:solidFill>
              <a:srgbClr val="181D2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822960" y="4846320"/>
            <a:ext cx="105457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COPILOTO ECOIA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Inteligencia artificial en todo el recorrido: lee conversaciones, arma el relevamiento, sugiere ítems para la cotización, clasifica reclamos y redacta informes técnicos. </a:t>
            </a:r>
            <a:r>
              <a:rPr lang="en-US" sz="1300" b="1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Siempre sugiere; la decisión la toma una persona.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02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ROLES Y PERMISOS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Cada usuario tiene un rol en su empresa. Si un rol no puede hacer algo, el botón no aparece.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2036003" cy="2743200"/>
          </a:xfrm>
          <a:prstGeom prst="roundRect">
            <a:avLst>
              <a:gd name="adj" fmla="val 3593"/>
            </a:avLst>
          </a:prstGeom>
          <a:solidFill>
            <a:srgbClr val="181D20"/>
          </a:solidFill>
          <a:ln w="9525">
            <a:solidFill>
              <a:srgbClr val="181D2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83080"/>
            <a:ext cx="16702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DUEÑO / ADMINISTRADOR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14600"/>
            <a:ext cx="167024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Todo: configuración, equipo, catálogo, eliminar registros, asignar y programar técnicos, instalaciones y coberturas de garantía.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13243" y="1600200"/>
            <a:ext cx="2036003" cy="2743200"/>
          </a:xfrm>
          <a:prstGeom prst="roundRect">
            <a:avLst>
              <a:gd name="adj" fmla="val 359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996123" y="1783080"/>
            <a:ext cx="16702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COMERCIAL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996123" y="2514600"/>
            <a:ext cx="167024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Clientes, leads, oportunidades, cotizaciones, conversaciones, órdenes, mantenimientos, garantías y tickets. Ve costos. No elimina ni asigna técnicos.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77846" y="1600200"/>
            <a:ext cx="2036003" cy="2743200"/>
          </a:xfrm>
          <a:prstGeom prst="roundRect">
            <a:avLst>
              <a:gd name="adj" fmla="val 359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60726" y="1783080"/>
            <a:ext cx="16702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TÉCNICO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60726" y="2514600"/>
            <a:ext cx="167024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Entra directo a "Mi agenda". Opera solo sus órdenes asignadas y las instalaciones que surgen de ellas. No ve costos.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42449" y="1600200"/>
            <a:ext cx="2036003" cy="2743200"/>
          </a:xfrm>
          <a:prstGeom prst="roundRect">
            <a:avLst>
              <a:gd name="adj" fmla="val 359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25329" y="1783080"/>
            <a:ext cx="16702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SOPORTE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525329" y="2514600"/>
            <a:ext cx="167024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Gestiona tickets de postventa, crea órdenes desde el ticket y usa el copiloto de postventa. El resto, consulta.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607052" y="1600200"/>
            <a:ext cx="2036003" cy="2743200"/>
          </a:xfrm>
          <a:prstGeom prst="roundRect">
            <a:avLst>
              <a:gd name="adj" fmla="val 359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89932" y="1783080"/>
            <a:ext cx="167024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SOLO LECTURA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789932" y="2514600"/>
            <a:ext cx="167024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Ve toda la información, no modifica nada y no ve costos.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75488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4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Costos</a:t>
            </a:r>
            <a:r>
              <a:rPr lang="en-US" sz="14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solo los ven Dueño, Administrador y Comercial.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4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Eliminar</a:t>
            </a:r>
            <a:r>
              <a:rPr lang="en-US" sz="14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solo Dueño y Administrador. Los registros no se borran definitivamente, se ocultan.</a:t>
            </a:r>
            <a:endParaRPr lang="en-US" sz="14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4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Montos</a:t>
            </a:r>
            <a:r>
              <a:rPr lang="en-US" sz="14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en ARS y USD, nunca sumados entre sí. Fechas en la zona horaria de la empresa.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03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PRIMEROS PASOS Y DASHBOARD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Ingreso, instalación en el celular y el panel de inicio.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54480"/>
            <a:ext cx="41148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Activar la cuenta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el invitado recibe un email y define su contraseña (mínimo 8 caracteres).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Ingresar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con email y contraseña. Si pertenece a varias empresas, las cambia desde el selector.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Instalar en el celular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Android → "Instalar app"; iPhone → Compartir → "Agregar a inicio". Funciona sin conexión.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Dashboard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leads nuevos, acciones de hoy y vencidas, pipeline total y ponderado por moneda, ventas ganadas y tasa de conversión.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Gráficos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por etapa y por vendedor, </a:t>
            </a: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próximas acciones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y la </a:t>
            </a: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agenda de hoy</a:t>
            </a:r>
            <a:r>
              <a:rPr lang="en-US" sz="13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965192" y="2477855"/>
            <a:ext cx="6696151" cy="2633810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0" descr="C:\Users\Usuario\AppData\Local\Temp\claude\C--Users-Usuario-OneDrive-Documentos-EcoIA-Service-AI\25a21611-c49c-466d-bd05-9f9f867d9494\scratchpad\img\dash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2496143"/>
            <a:ext cx="6659575" cy="259723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983480" y="5203105"/>
            <a:ext cx="66595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Técnico no ve el Dashboard: entra directo a su agenda.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04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CLIENTES Y LEADS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base de clientes y la puerta de entrada del proceso comercial.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93192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682496"/>
            <a:ext cx="36027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Clientes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Personas o empresas: nombre o razón social, CUIT, contacto, dirección, notas y etiquetas. La ficha 360° reúne todo lo del cliente.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2918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13232" y="3419856"/>
            <a:ext cx="3602736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Leads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Interesados con origen, solución, vendedor, valor y próxima acción (en rojo si está vencida, en ámbar si es hoy).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Estados: Nuevo → Contactado → Calificando → Relevamiento → Cotizado → Seguimiento → Negociación → Ganado / Perdido.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 escribe por WhatsApp un número desconocido, el lead se crea solo. Nunca se crea un cliente automáticamente.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82312" y="1852537"/>
            <a:ext cx="6879031" cy="3701566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0" name="Image 0" descr="C:\Users\Usuario\AppData\Local\Temp\claude\C--Users-Usuario-OneDrive-Documentos-EcoIA-Service-AI\25a21611-c49c-466d-bd05-9f9f867d9494\scratchpad\img\clien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870825"/>
            <a:ext cx="6842455" cy="366499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800600" y="5645543"/>
            <a:ext cx="68424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Ficha 360° del cliente: datos, contacto, ubicación, instalaciones y toda su actividad.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05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CONVERSACIONES Y COPILOTO ECOIA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WhatsApp y conversaciones cargadas a mano, con la IA al costado.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79222"/>
            <a:ext cx="7626096" cy="3665315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conversacion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97510"/>
            <a:ext cx="7589520" cy="362873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53597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Bandeja, hilo del cliente y Copiloto con la solución detectada, el resumen y lo que falta relevar.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412480" y="1508760"/>
            <a:ext cx="3230575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577072" y="1636776"/>
            <a:ext cx="2901391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WhatsApp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 responde desde la bandeja y se ve si el mensaje fue Enviado, Entregado o Leído. Regla de WhatsApp: se escribe libremente solo hasta 24 h después del último mensaje del cliente.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412480" y="3063240"/>
            <a:ext cx="3230575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577072" y="3191256"/>
            <a:ext cx="2901391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Copiloto EcoIA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Detecta la solución, completa el relevamiento con lo que dijo el cliente, resume y sugiere hasta 3 preguntas. El vendedor confirma, edita o descarta cada dato.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412480" y="4617720"/>
            <a:ext cx="3230575" cy="1325880"/>
          </a:xfrm>
          <a:prstGeom prst="roundRect">
            <a:avLst>
              <a:gd name="adj" fmla="val 5517"/>
            </a:avLst>
          </a:prstGeom>
          <a:solidFill>
            <a:srgbClr val="181D20"/>
          </a:solidFill>
          <a:ln w="9525">
            <a:solidFill>
              <a:srgbClr val="181D2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577072" y="4745736"/>
            <a:ext cx="2901391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IA nunca…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…pisa datos confirmados, inventa, envía mensajes ni crea oportunidades o cotizaciones.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06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OPORTUNIDADES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negocio concreto con un cliente: valor, etapa y probabilidad de cierre.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436287" y="1444752"/>
            <a:ext cx="9319121" cy="3099816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oportunidad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575" y="1463040"/>
            <a:ext cx="9282545" cy="30632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54575" y="4617720"/>
            <a:ext cx="92825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Vista de pipeline: una columna por etapa. La etapa se cambia con el selector de cada tarjeta.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Calificación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2149232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149232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25 %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Relevamiento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3749824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3749824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50 %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Propuesta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350416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350416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60 %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Seguimiento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951008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951008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80 %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Negociación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8551599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181D20"/>
          </a:solidFill>
          <a:ln w="9525">
            <a:solidFill>
              <a:srgbClr val="181D2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551599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100 %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Ganada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10152191" y="4983480"/>
            <a:ext cx="1490864" cy="868680"/>
          </a:xfrm>
          <a:prstGeom prst="roundRect">
            <a:avLst>
              <a:gd name="adj" fmla="val 6316"/>
            </a:avLst>
          </a:prstGeom>
          <a:solidFill>
            <a:srgbClr val="181D20"/>
          </a:solidFill>
          <a:ln w="9525">
            <a:solidFill>
              <a:srgbClr val="181D20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0152191" y="4983480"/>
            <a:ext cx="1490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0 %</a:t>
            </a:r>
            <a:endParaRPr lang="en-US" sz="2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Perdida</a:t>
            </a:r>
            <a:endParaRPr lang="en-US" sz="24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59436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Probabilidad por defecto de cada etapa, ajustable a mano. Pipeline ponderado = valor × probabilidad. Marcar como Ganada es siempre una acción del vendedor.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07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CATÁLOGO Y COTIZACIONES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Presupuestos con los productos y servicios de la empresa, numerados COT-000001 V1.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54480"/>
            <a:ext cx="47548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Catálogo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productos y servicios con precio, costo, moneda y estado activo. Lo modifican Dueño y Administrador.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Toda cotización nace de una oportunidad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("Crear cotización").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Sugerir ítems con IA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propone ítems y cantidades desde la conversación y el relevamiento. Los precios salen siempre del catálogo.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Editor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que se guarda solo: descuentos por línea o generales e IVA de 0 %, 10,5 %, 21 % o 27 %.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Estados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Borrador, Lista, Enviada, Vista, Seguimiento, Negociación, Aceptada, Rechazada, Vencida. Después de enviar, se crea una nueva versión.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PDF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con los datos de la empresa. Nunca muestra costos.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5577840"/>
            <a:ext cx="4754880" cy="502920"/>
          </a:xfrm>
          <a:prstGeom prst="roundRect">
            <a:avLst>
              <a:gd name="adj" fmla="val 10909"/>
            </a:avLst>
          </a:prstGeom>
          <a:solidFill>
            <a:srgbClr val="FFE7D6"/>
          </a:solidFill>
          <a:ln w="12700">
            <a:solidFill>
              <a:srgbClr val="FFE7D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13232" y="5577840"/>
            <a:ext cx="4425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8A3A0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Importante  </a:t>
            </a:r>
            <a:r>
              <a:rPr lang="en-US" sz="1150" dirty="0">
                <a:solidFill>
                  <a:srgbClr val="8A3A0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campo "Notas internas" se imprime en el PDF y lo ve el cliente.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605272" y="1901757"/>
            <a:ext cx="6056071" cy="3603127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9" name="Image 0" descr="C:\Users\Usuario\AppData\Local\Temp\claude\C--Users-Usuario-OneDrive-Documentos-EcoIA-Service-AI\25a21611-c49c-466d-bd05-9f9f867d9494\scratchpad\img\cotizacion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1920045"/>
            <a:ext cx="6019495" cy="3566551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623560" y="5596323"/>
            <a:ext cx="60194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Listado de cotizaciones: número, versión, estado, total y vigencia.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08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EL CLIENTE ACEPTA CON SU FIRMA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link para ver, descargar y aceptar la cotización, sin usuario ni contraseña.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778447" y="1995021"/>
            <a:ext cx="4882896" cy="3462318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cotizac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735" y="2013309"/>
            <a:ext cx="4846320" cy="342574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796735" y="5530491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Cotización aceptada: marcar la oportunidad como ganada y crear la orden.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155448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188720" y="15087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Crear link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 la cotización en Lista, "Crear link para el cliente": pasa a Enviada.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242316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237744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Enviar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"Copiar" o "Enviar por WhatsApp". El vendedor elige el contacto.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" y="329184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32461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cliente la abre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Pasa a Vista y se registra cuántas veces la abrió.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48640" y="416052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411480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Acepta o rechaza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 nombre, DNI y firma con el dedo, o con el motivo del rechazo.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548640" y="5029200"/>
            <a:ext cx="457200" cy="457200"/>
          </a:xfrm>
          <a:prstGeom prst="ellipse">
            <a:avLst/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548640" y="5029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188720" y="498348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Siguiente paso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Marcar la oportunidad como ganada y crear la orden de trabajo.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09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ÓRDENES DE TRABAJO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Instalaciones, visitas, reparaciones y mantenimientos, numerados OT-000001.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54480"/>
            <a:ext cx="35661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 crean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 mano, desde una cotización aceptada, un ticket o un plan de mantenimiento.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Estados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Borrador → Programada → Asignada → En camino → En sitio → En ejecución → Completada.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Checklist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precargado según la solución, materiales, fotos con ubicación y notas.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Para completar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técnico, fecha y checklist obligatorio completos.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Firma de conformidad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del cliente en pantalla.</a:t>
            </a:r>
            <a:endParaRPr lang="en-US" sz="12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 terminar: </a:t>
            </a:r>
            <a:r>
              <a:rPr lang="en-US" sz="12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"Crear instalación"</a:t>
            </a: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279392" y="1875206"/>
            <a:ext cx="5157216" cy="3656228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0" descr="C:\Users\Usuario\AppData\Local\Temp\claude\C--Users-Usuario-OneDrive-Documentos-EcoIA-Service-AI\25a21611-c49c-466d-bd05-9f9f867d9494\scratchpad\img\ord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893494"/>
            <a:ext cx="5120640" cy="36196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297680" y="5604586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 la computadora.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9628632" y="1793406"/>
            <a:ext cx="2032711" cy="3819827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0" name="Image 1" descr="C:\Users\Usuario\AppData\Local\Temp\claude\C--Users-Usuario-OneDrive-Documentos-EcoIA-Service-AI\25a21611-c49c-466d-bd05-9f9f867d9494\scratchpad\img\orden_mov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1811694"/>
            <a:ext cx="1996135" cy="3783251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46920" y="5686386"/>
            <a:ext cx="19961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 el celular.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10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AGENDA Y TÉCNICOS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Quién hace qué trabajo, cuándo y dónde.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9017"/>
            <a:ext cx="7534656" cy="3837165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ag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57305"/>
            <a:ext cx="7498080" cy="380058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5649335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Vista semanal: órdenes sin asignar, conflictos y carga de cada técnico.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321040" y="1463040"/>
            <a:ext cx="3322015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485632" y="1591056"/>
            <a:ext cx="2992831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Programar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Técnico, inicio y duración. El sistema avisa conflictos y horarios fuera de disponibilidad; se puede forzar dejando registro.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321040" y="2971800"/>
            <a:ext cx="3322015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485632" y="3099816"/>
            <a:ext cx="2992831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Disponibilidad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Horario semanal y ausencias de cada técnico. Sin horario cargado, figura como no disponible.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321040" y="4434840"/>
            <a:ext cx="3322015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485632" y="4562856"/>
            <a:ext cx="2992831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 agenda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técnico ve sus órdenes: Atrasadas, Hoy, Próximas y Sin fecha, con botones para ubicación y llamada.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8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11  </a:t>
            </a:r>
            <a:r>
              <a:rPr lang="en-US" sz="3400" dirty="0">
                <a:solidFill>
                  <a:srgbClr val="FFFFFF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EL TÉCNICO EN CAMPO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B949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botón por paso, desde el celular, con o sin señal.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108960" cy="566928"/>
          </a:xfrm>
          <a:prstGeom prst="roundRect">
            <a:avLst>
              <a:gd name="adj" fmla="val 9677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0020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09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Salir hacia el cliente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840480" y="16002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orden pasa a En camino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3108960" cy="566928"/>
          </a:xfrm>
          <a:prstGeom prst="roundRect">
            <a:avLst>
              <a:gd name="adj" fmla="val 9677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46888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09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Llegué — hacer check-in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840480" y="246888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Registra hora y ubicación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337560"/>
            <a:ext cx="3108960" cy="566928"/>
          </a:xfrm>
          <a:prstGeom prst="roundRect">
            <a:avLst>
              <a:gd name="adj" fmla="val 9677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333756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09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Empezar el trabajo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840480" y="333756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Pasa a En ejecución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4206240"/>
            <a:ext cx="3108960" cy="566928"/>
          </a:xfrm>
          <a:prstGeom prst="roundRect">
            <a:avLst>
              <a:gd name="adj" fmla="val 9677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420624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09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Terminar el trabajo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840480" y="420624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Revisa checklist y pide la firma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5212080"/>
            <a:ext cx="6492240" cy="960120"/>
          </a:xfrm>
          <a:prstGeom prst="roundRect">
            <a:avLst>
              <a:gd name="adj" fmla="val 5714"/>
            </a:avLst>
          </a:prstGeom>
          <a:solidFill>
            <a:srgbClr val="262D31"/>
          </a:solidFill>
          <a:ln w="12700">
            <a:solidFill>
              <a:srgbClr val="262D3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5212080"/>
            <a:ext cx="6126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Sin conexión  </a:t>
            </a:r>
            <a:r>
              <a:rPr lang="en-US" sz="12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 puede hacer todo el flujo, el checklist, notas, materiales, fotos y la firma. Se sube solo al volver la señal. No cerrar sesión con cambios pendientes.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762195" y="393192"/>
            <a:ext cx="3220810" cy="6071616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9" name="Image 0" descr="C:\Users\Usuario\AppData\Local\Temp\claude\C--Users-Usuario-OneDrive-Documentos-EcoIA-Service-AI\25a21611-c49c-466d-bd05-9f9f867d9494\scratchpad\img\orden_mov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483" y="411480"/>
            <a:ext cx="3184234" cy="6035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12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INSTALACIONES Y MANTENIMIENTO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base instalada del cliente y su mantenimiento preventivo.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444752"/>
            <a:ext cx="4628788" cy="3282696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instalac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4592212" cy="32461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245352" y="1934773"/>
            <a:ext cx="5415991" cy="2302655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8" name="Image 1" descr="C:\Users\Usuario\AppData\Local\Temp\claude\C--Users-Usuario-OneDrive-Documentos-EcoIA-Service-AI\25a21611-c49c-466d-bd05-9f9f867d9494\scratchpad\img\mantenimien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953061"/>
            <a:ext cx="5379415" cy="2266079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498348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Instalación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se crea desde una orden completada; los materiales pasan a ser equipos.</a:t>
            </a:r>
            <a:endParaRPr lang="en-US" sz="11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Dispositivos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con marca, modelo, serie, ubicación y datos técnicos. También evidencias y planos.</a:t>
            </a:r>
            <a:endParaRPr lang="en-US" sz="11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Informe técnico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a mano o con IA (solo con lo registrado), se aprueba y se descarga en PDF.</a:t>
            </a:r>
            <a:endParaRPr lang="en-US" sz="1150" dirty="0"/>
          </a:p>
        </p:txBody>
      </p:sp>
      <p:sp>
        <p:nvSpPr>
          <p:cNvPr id="10" name="Text 6"/>
          <p:cNvSpPr txBox="1"/>
          <p:nvPr/>
        </p:nvSpPr>
        <p:spPr>
          <a:xfrm>
            <a:off x="6263640" y="4983480"/>
            <a:ext cx="53794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Planes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contratados u oportunidades de venta, con frecuencia mensual a anual.</a:t>
            </a:r>
            <a:endParaRPr lang="en-US" sz="11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Centro de Mantenimientos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vencidos, próximos (7 días), programados y sin plan.</a:t>
            </a:r>
            <a:endParaRPr lang="en-US" sz="115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15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"Crear OT"</a:t>
            </a:r>
            <a:r>
              <a:rPr lang="en-US" sz="11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genera la orden con su checklist; al completarla se calcula la próxima fecha.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13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GARANTÍAS Y POSTVENTA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Qué está cubierto y cómo se resuelven los reclamos.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470527"/>
            <a:ext cx="7077456" cy="3002547"/>
          </a:xfrm>
          <a:prstGeom prst="rect">
            <a:avLst/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  <a:effectLst>
            <a:outerShdw blurRad="101600" dist="254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C:\Users\Usuario\AppData\Local\Temp\claude\C--Users-Usuario-OneDrive-Documentos-EcoIA-Service-AI\25a21611-c49c-466d-bd05-9f9f867d9494\scratchpad\img\postv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88815"/>
            <a:ext cx="7040880" cy="296597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4546225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6A13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▲ </a:t>
            </a:r>
            <a:r>
              <a:rPr lang="en-US" sz="1000" i="1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Centro de Postventa: tickets abiertos, urgentes y en proceso.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484632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4974336"/>
            <a:ext cx="309981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Garantía de instalación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Mano de obra de la empresa, una por instalación.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160520" y="484632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325112" y="4974336"/>
            <a:ext cx="309981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Garantía de equipo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Del fabricante o proveedor, una por equipo. Vigente, próxima a vencer o vencida.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1554480"/>
            <a:ext cx="377921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Tickets TKT-000001</a:t>
            </a: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desde Postventa o desde una conversación de WhatsApp.</a:t>
            </a:r>
            <a:endParaRPr lang="en-US" sz="12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Estados</a:t>
            </a: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Abierto, En triage, En proceso, Esperando, Resuelto, Cerrado.</a:t>
            </a:r>
            <a:endParaRPr lang="en-US" sz="12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Para resolver, el ticket debe estar </a:t>
            </a:r>
            <a:r>
              <a:rPr lang="en-US" sz="12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En proceso</a:t>
            </a: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.</a:t>
            </a:r>
            <a:endParaRPr lang="en-US" sz="12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Cobertura</a:t>
            </a: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(cubierto, no cubierto o parcial) la decide Dueño o Administrador.</a:t>
            </a:r>
            <a:endParaRPr lang="en-US" sz="1200" dirty="0"/>
          </a:p>
          <a:p>
            <a:pPr marL="203200" indent="-203200">
              <a:spcAft>
                <a:spcPts val="700"/>
              </a:spcAft>
              <a:buSzPct val="100000"/>
              <a:buChar char="■"/>
            </a:pPr>
            <a:r>
              <a:rPr lang="en-US" sz="12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Copiloto de postventa</a:t>
            </a:r>
            <a:r>
              <a:rPr lang="en-US" sz="12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sugiere categoría, prioridad, equipo y preguntas de diagnóstico.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14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CONFIGURACIÓN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Solo para Dueño y Administrador.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69748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682496"/>
            <a:ext cx="2368296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Datos de la empresa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Logo, razón social, CUIT, contacto, condiciones por defecto y pie de página de los PDF.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383280" y="1554480"/>
            <a:ext cx="269748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47872" y="1682496"/>
            <a:ext cx="2368296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WhatsApp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Datos de la cuenta de WhatsApp Business de la empresa. EcoIA acompaña la conexión.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886200"/>
            <a:ext cx="269748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13232" y="4014216"/>
            <a:ext cx="2368296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Equipo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Invitar usuarios por email con su rol, cambiar roles y desactivar accesos.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83280" y="3886200"/>
            <a:ext cx="269748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47872" y="4014216"/>
            <a:ext cx="2368296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Configuración inicial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El Dashboard muestra los pasos pendientes hasta completarlos.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92240" y="1554480"/>
            <a:ext cx="5150815" cy="4526280"/>
          </a:xfrm>
          <a:prstGeom prst="roundRect">
            <a:avLst>
              <a:gd name="adj" fmla="val 1616"/>
            </a:avLst>
          </a:prstGeom>
          <a:solidFill>
            <a:srgbClr val="181D20"/>
          </a:solidFill>
          <a:ln w="12700">
            <a:solidFill>
              <a:srgbClr val="181D2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766560" y="1737360"/>
            <a:ext cx="4602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AVISOS AUTOMÁTICOS POR WHATSAPP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2331720"/>
            <a:ext cx="4602175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Visita programada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Al programar o reprogramar la orden: fecha, hora y dirección.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Técnico en camino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Cuando el técnico sale hacia el cliente.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8B949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Vienen apagados y se activan uno por uno, con plantillas aprobadas en WhatsApp. Cada envío queda registrado en la orden: Enviado, No enviado o Falló, con el motivo.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15  </a:t>
            </a:r>
            <a:r>
              <a:rPr lang="en-US" sz="34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ALCANCE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57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Qué incluye hoy y qué todavía no.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7985455" y="6473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r>
              <a:rPr lang="en-US" sz="1100" dirty="0">
                <a:solidFill>
                  <a:srgbClr val="8B949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  ·  MANUAL DE USO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0048" cy="4526280"/>
          </a:xfrm>
          <a:prstGeom prst="roundRect">
            <a:avLst>
              <a:gd name="adj" fmla="val 1616"/>
            </a:avLst>
          </a:prstGeom>
          <a:solidFill>
            <a:srgbClr val="181D20"/>
          </a:solidFill>
          <a:ln w="9525">
            <a:solidFill>
              <a:srgbClr val="181D2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4769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6A13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INCLUYE HOY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68880"/>
            <a:ext cx="476996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CRM: clientes, leads, oportunidades, catálogo, cotizaciones con PDF y firma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WhatsApp integrado, leads automáticos y avisos al cliente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IA: relevamiento, cotización borrador, postventa e informes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Órdenes, agenda, disponibilidad y conflictos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App del técnico instalable y sin conexión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■"/>
            </a:pPr>
            <a:r>
              <a:rPr lang="en-US" sz="1600" dirty="0">
                <a:solidFill>
                  <a:srgbClr val="E7EAE7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Instalaciones, garantías, mantenimientos y tickets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33008" y="1554480"/>
            <a:ext cx="5410048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9525">
            <a:solidFill>
              <a:srgbClr val="D8DBD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53048" y="1737360"/>
            <a:ext cx="47699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4181B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TODAVÍA NO INCLUYE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53048" y="2468880"/>
            <a:ext cx="476996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Facturación electrónica (ARCA), cobros y pagos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Instagram, email o chat web; fotos y audios por WhatsApp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Chatbot autónomo y transcripción de audios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Stock, inventario y compras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GPS en tiempo real, portal del cliente, SLA</a:t>
            </a:r>
            <a:endParaRPr lang="en-US" sz="1600" dirty="0"/>
          </a:p>
          <a:p>
            <a:pPr marL="228600" indent="-228600">
              <a:spcAft>
                <a:spcPts val="1400"/>
              </a:spcAft>
              <a:buSzPct val="100000"/>
              <a:buChar char="□"/>
            </a:pPr>
            <a:r>
              <a:rPr lang="en-US" sz="1600" dirty="0">
                <a:solidFill>
                  <a:srgbClr val="1418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Recuperar contraseña o registros borrados desde la pantalla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81D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30088" y="2011680"/>
            <a:ext cx="731520" cy="731520"/>
          </a:xfrm>
          <a:prstGeom prst="roundRect">
            <a:avLst>
              <a:gd name="adj" fmla="val 7500"/>
            </a:avLst>
          </a:prstGeom>
          <a:solidFill>
            <a:srgbClr val="FF6A13"/>
          </a:solidFill>
          <a:ln w="12700">
            <a:solidFill>
              <a:srgbClr val="FF6A1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730088" y="20116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dirty="0">
                <a:solidFill>
                  <a:srgbClr val="1A0900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0" y="2971800"/>
            <a:ext cx="12191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FFFFFF"/>
                </a:solidFill>
                <a:latin typeface="Big Shoulders Display ExtraBold" pitchFamily="34" charset="0"/>
                <a:ea typeface="Big Shoulders Display ExtraBold" pitchFamily="34" charset="-122"/>
                <a:cs typeface="Big Shoulders Display ExtraBold" pitchFamily="34" charset="-120"/>
              </a:rPr>
              <a:t>ECOIA SERVICE AI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0" y="379476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B8BEB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 la primera consulta al mantenimiento, en un solo sistema.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2058</Words>
  <Application>Microsoft Office PowerPoint</Application>
  <PresentationFormat>Panorámica</PresentationFormat>
  <Paragraphs>248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Big Shoulders Display ExtraBold</vt:lpstr>
      <vt:lpstr>Public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EcoIA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EcoIA Service — Manual de uso</dc:title>
  <dc:subject>PptxGenJS Presentation</dc:subject>
  <dc:creator>PptxGenJS</dc:creator>
  <cp:lastModifiedBy>Claudio Ghellinaza</cp:lastModifiedBy>
  <cp:revision>2</cp:revision>
  <dcterms:created xsi:type="dcterms:W3CDTF">2026-09-29T16:55:42Z</dcterms:created>
  <dcterms:modified xsi:type="dcterms:W3CDTF">2026-09-29T16:55:45Z</dcterms:modified>
</cp:coreProperties>
</file>